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63" r:id="rId5"/>
    <p:sldId id="257" r:id="rId6"/>
    <p:sldId id="258" r:id="rId7"/>
    <p:sldId id="264" r:id="rId8"/>
    <p:sldId id="267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00" autoAdjust="0"/>
    <p:restoredTop sz="94660"/>
  </p:normalViewPr>
  <p:slideViewPr>
    <p:cSldViewPr snapToGrid="0">
      <p:cViewPr>
        <p:scale>
          <a:sx n="66" d="100"/>
          <a:sy n="66" d="100"/>
        </p:scale>
        <p:origin x="-127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5138" y="1482896"/>
            <a:ext cx="5015484" cy="238760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ВИРАЗНЕ ЧИТАННЯ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44" y="319314"/>
            <a:ext cx="5239656" cy="4484914"/>
          </a:xfrm>
        </p:spPr>
        <p:txBody>
          <a:bodyPr>
            <a:normAutofit/>
          </a:bodyPr>
          <a:lstStyle/>
          <a:p>
            <a:r>
              <a:rPr lang="uk-UA" sz="4800" b="1" dirty="0"/>
              <a:t>Записуйтеся на курс «Виразне читання», щоб переконатися         у великій спроможності слова</a:t>
            </a:r>
            <a:r>
              <a:rPr lang="uk-UA" sz="4800" b="1" dirty="0" smtClean="0"/>
              <a:t>!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286" y="5394552"/>
            <a:ext cx="4557486" cy="955448"/>
          </a:xfrm>
        </p:spPr>
        <p:txBody>
          <a:bodyPr/>
          <a:lstStyle/>
          <a:p>
            <a:r>
              <a:rPr lang="uk-UA" b="1" i="1" dirty="0"/>
              <a:t>Ваш викладач – </a:t>
            </a:r>
            <a:endParaRPr lang="uk-UA" b="1" i="1" dirty="0" smtClean="0"/>
          </a:p>
          <a:p>
            <a:r>
              <a:rPr lang="uk-UA" b="1" i="1" dirty="0" smtClean="0"/>
              <a:t>Валентина </a:t>
            </a:r>
            <a:r>
              <a:rPr lang="uk-UA" b="1" i="1" dirty="0"/>
              <a:t>Галаган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0249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373" y="691662"/>
            <a:ext cx="7425104" cy="42661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Важливою ознакою компетентного філолога</a:t>
            </a:r>
            <a:r>
              <a:rPr lang="uk-UA" dirty="0"/>
              <a:t> є висока мовна культура, володіння технікою мовлення як необхідною передумовою словесної дії, обізнаність із засобами логіко-емоційної виразності, уміння користуватися всіма виражальними засобами мови</a:t>
            </a:r>
            <a:r>
              <a:rPr lang="uk-UA" dirty="0" smtClean="0"/>
              <a:t>. Виразність </a:t>
            </a:r>
            <a:r>
              <a:rPr lang="uk-UA" dirty="0"/>
              <a:t>читання та мовлення філолога є основою його </a:t>
            </a:r>
            <a:r>
              <a:rPr lang="uk-UA" b="1" dirty="0"/>
              <a:t>професіоналізму.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Учителя - Школа-лицей &quot;Просві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3493477"/>
            <a:ext cx="3282460" cy="32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нига PNG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54" y="4341733"/>
            <a:ext cx="2981831" cy="23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5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399" y="591911"/>
            <a:ext cx="7590971" cy="4212318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Техніка читання </a:t>
            </a:r>
            <a:r>
              <a:rPr lang="uk-UA" dirty="0"/>
              <a:t>— це навички, вміння реалізувати мову в конкретній мовленнєвій ситуації так, щоб вона справляла на слухача евристичне (інтелектуальне), емоційно-естетичне, </a:t>
            </a:r>
            <a:r>
              <a:rPr lang="uk-UA" dirty="0" err="1"/>
              <a:t>спонукаюче</a:t>
            </a:r>
            <a:r>
              <a:rPr lang="uk-UA" dirty="0"/>
              <a:t> </a:t>
            </a:r>
            <a:r>
              <a:rPr lang="uk-UA" dirty="0" smtClean="0"/>
              <a:t> враження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О чем говорит ваш акц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48" y="3468384"/>
            <a:ext cx="7484452" cy="33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0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965" y="518426"/>
            <a:ext cx="7368721" cy="4531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Виразне читання складається із таких </a:t>
            </a:r>
            <a:r>
              <a:rPr lang="uk-UA" dirty="0" smtClean="0"/>
              <a:t>частин:  </a:t>
            </a:r>
            <a:r>
              <a:rPr lang="uk-UA" b="1" dirty="0"/>
              <a:t>розвиток техніки мовлення,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b="1" dirty="0" smtClean="0"/>
              <a:t>підвищення </a:t>
            </a:r>
            <a:r>
              <a:rPr lang="uk-UA" b="1" dirty="0"/>
              <a:t>культури </a:t>
            </a:r>
            <a:r>
              <a:rPr lang="uk-UA" b="1" dirty="0" smtClean="0"/>
              <a:t>мовлення </a:t>
            </a:r>
            <a:r>
              <a:rPr lang="uk-UA" dirty="0" smtClean="0"/>
              <a:t>та </a:t>
            </a:r>
            <a:r>
              <a:rPr lang="uk-UA" b="1" dirty="0"/>
              <a:t>оволодіння емоційно-логічними засобами виразності</a:t>
            </a:r>
            <a:r>
              <a:rPr lang="uk-UA" b="1" dirty="0" smtClean="0"/>
              <a:t>.</a:t>
            </a:r>
          </a:p>
          <a:p>
            <a:pPr marL="0" indent="0" algn="just">
              <a:buNone/>
            </a:pPr>
            <a:endParaRPr lang="uk-UA" b="1" dirty="0"/>
          </a:p>
          <a:p>
            <a:pPr marL="0" indent="0" algn="just">
              <a:buNone/>
            </a:pPr>
            <a:r>
              <a:rPr lang="uk-UA" dirty="0" smtClean="0"/>
              <a:t>Лише </a:t>
            </a:r>
            <a:r>
              <a:rPr lang="uk-UA" dirty="0"/>
              <a:t>добре оволодіння кожною складовою техніки виразності мовлення може гарантувати його високу якість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uk-UA" dirty="0" smtClean="0"/>
          </a:p>
        </p:txBody>
      </p:sp>
      <p:pic>
        <p:nvPicPr>
          <p:cNvPr id="6146" name="Picture 2" descr="Перо для письма | Craft The World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970">
            <a:off x="4476932" y="3293999"/>
            <a:ext cx="4078580" cy="40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808" y="156949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Досягти </a:t>
            </a:r>
            <a:r>
              <a:rPr lang="uk-UA" dirty="0"/>
              <a:t>засвоєння студентами теорії та практики виразного </a:t>
            </a:r>
            <a:r>
              <a:rPr lang="uk-UA" dirty="0" smtClean="0"/>
              <a:t>читання, сформувати </a:t>
            </a:r>
            <a:r>
              <a:rPr lang="uk-UA" dirty="0"/>
              <a:t>уміння впливати словом та майстерно відтворювати експресивно-емоційний зміст художніх </a:t>
            </a:r>
            <a:r>
              <a:rPr lang="uk-UA" dirty="0" smtClean="0"/>
              <a:t>творів.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2293" y="646165"/>
            <a:ext cx="3881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 КУРСУ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книга иконки. Скачать бесплатно иконки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49" y="3100384"/>
            <a:ext cx="3757612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3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755" y="1569495"/>
            <a:ext cx="7842738" cy="4444443"/>
          </a:xfrm>
        </p:spPr>
        <p:txBody>
          <a:bodyPr numCol="2"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/>
              <a:t>засвоєння студентами сутності комунікативних якостей мовлення;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вироблення певних умінь і навичок правильно застосовувати теорію на практиці; 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навчити студентів </a:t>
            </a:r>
            <a:r>
              <a:rPr lang="uk-UA" dirty="0" smtClean="0"/>
              <a:t>готувати   </a:t>
            </a:r>
            <a:r>
              <a:rPr lang="uk-UA" dirty="0"/>
              <a:t>публічні виступи, твори для читання, переказування і безпосередньо їх виголошувати;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зацікавити студентів вербальними засобами впливу на слухачів; 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ґрунтовно та системно засвоїти акцентологічні й орфоепічні норми сучасної української мови;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 оволодіти нормами мовленнєвого етикету;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підвищити рівень культури мовлення майбутніх педагогів;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послугуватися </a:t>
            </a:r>
            <a:r>
              <a:rPr lang="uk-UA" dirty="0"/>
              <a:t>уміннями техніки мовлення;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  опанувати засоби логіко-емоційної виразності; 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засвоїти основи опрацювання, підготовки та виразного читання творів різних жанрів.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3801" y="646165"/>
            <a:ext cx="5518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 КУРСУ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Файл:Перо логотип.png — Vladim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97" y="4513383"/>
            <a:ext cx="2920603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8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552963"/>
              </p:ext>
            </p:extLst>
          </p:nvPr>
        </p:nvGraphicFramePr>
        <p:xfrm>
          <a:off x="0" y="1334598"/>
          <a:ext cx="9144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6485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     ЗАГАЛЬНОПРЕДМЕТНИМИ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ФАХОВИМИ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0671">
                <a:tc>
                  <a:txBody>
                    <a:bodyPr/>
                    <a:lstStyle/>
                    <a:p>
                      <a:pPr algn="r"/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</a:p>
                    <a:p>
                      <a:pPr algn="r"/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здатність до узагальнення, сприйняття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інформації, оволодіння культурою мислення,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аналізу, сприйняття інформації;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здатність до саморозвитку, підвищення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кваліфікації, оволодіння педагогічною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майстерністю;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здатність усвідомлювати соціальну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значущість своєї майбутньої професії,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володіти високою мотивацією до виконання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професійної діяльності .</a:t>
                      </a:r>
                      <a:endParaRPr lang="ru-RU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послугуватися уміннями техніки мовлення, засвоїти основи опрацювання, підготовки та виразного читання творів різних жанрів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правильно керувати диханням і голосом під час читання, знати складові техніки мовлення;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чітко формулюють власну думку та переконливо аргументувати її, в тому числі в дискусії;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до володіння вміннями й навичками цілісного філологічного аналізу та виразного читання (в тому числі напам’ять) художніх творів за програмою дисципліни із врахуванням їх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родо-жанрової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стильової специфіки;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до розв’язання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теоретико-практичних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завдань літературознавчої спрямованості;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здатність до оволодіння вміннями наукового аналізу та синтезу при дослідженні літературних явищ, процесів, окремих творів, творчо підходити до їх інтерпретації та демонструвати самостійність і оригінальність суджень.</a:t>
                      </a:r>
                      <a:endParaRPr lang="ru-RU" sz="1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3222" y="-116114"/>
            <a:ext cx="89149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ОПАНУВАВШИ КУРС, СТУДЕНТ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ОВОЛОДІВАЄ КОМПЕТЕНТНОСТЯМИ: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090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62857"/>
            <a:ext cx="8191866" cy="63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56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971" y="2786743"/>
            <a:ext cx="4773839" cy="407125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Ну </a:t>
            </a:r>
            <a:r>
              <a:rPr lang="ru-RU" sz="2400" b="1" dirty="0" err="1"/>
              <a:t>що</a:t>
            </a:r>
            <a:r>
              <a:rPr lang="ru-RU" sz="2400" b="1" dirty="0"/>
              <a:t> б, </a:t>
            </a:r>
            <a:r>
              <a:rPr lang="ru-RU" sz="2400" b="1" dirty="0" err="1"/>
              <a:t>здавалося</a:t>
            </a:r>
            <a:r>
              <a:rPr lang="ru-RU" sz="2400" b="1" dirty="0"/>
              <a:t>, слова…</a:t>
            </a:r>
            <a:br>
              <a:rPr lang="ru-RU" sz="2400" b="1" dirty="0"/>
            </a:br>
            <a:r>
              <a:rPr lang="ru-RU" sz="2400" b="1" dirty="0"/>
              <a:t>Слова та голос— </a:t>
            </a:r>
            <a:r>
              <a:rPr lang="ru-RU" sz="2400" b="1" dirty="0" err="1"/>
              <a:t>більш</a:t>
            </a:r>
            <a:r>
              <a:rPr lang="ru-RU" sz="2400" b="1" dirty="0"/>
              <a:t> </a:t>
            </a:r>
            <a:r>
              <a:rPr lang="ru-RU" sz="2400" b="1" dirty="0" err="1"/>
              <a:t>нічого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А </a:t>
            </a:r>
            <a:r>
              <a:rPr lang="ru-RU" sz="2400" b="1" dirty="0" err="1"/>
              <a:t>серце</a:t>
            </a:r>
            <a:r>
              <a:rPr lang="ru-RU" sz="2400" b="1" dirty="0"/>
              <a:t> </a:t>
            </a:r>
            <a:r>
              <a:rPr lang="ru-RU" sz="2400" b="1" dirty="0" err="1"/>
              <a:t>б’ється</a:t>
            </a:r>
            <a:r>
              <a:rPr lang="ru-RU" sz="2400" b="1" dirty="0"/>
              <a:t> — </a:t>
            </a:r>
            <a:r>
              <a:rPr lang="ru-RU" sz="2400" b="1" dirty="0" err="1"/>
              <a:t>ожива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/>
              <a:t>Як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почує</a:t>
            </a:r>
            <a:r>
              <a:rPr lang="ru-RU" sz="2400" b="1" dirty="0"/>
              <a:t>!.. </a:t>
            </a:r>
            <a:endParaRPr lang="ru-RU" sz="2400" b="1" dirty="0" smtClean="0"/>
          </a:p>
          <a:p>
            <a:pPr marL="0" indent="0" algn="r">
              <a:buNone/>
            </a:pPr>
            <a:r>
              <a:rPr lang="ru-RU" sz="2400" i="1" dirty="0" smtClean="0"/>
              <a:t>Тарас Шевченко</a:t>
            </a:r>
            <a:endParaRPr lang="ru-RU" sz="2400" dirty="0"/>
          </a:p>
        </p:txBody>
      </p:sp>
      <p:pic>
        <p:nvPicPr>
          <p:cNvPr id="8196" name="Picture 4" descr="ДЕНЬ НАРОДЖЕННЯ ТАРАСА ШЕВЧЕНКА | Посольство України в Республіц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10" y="116115"/>
            <a:ext cx="3252561" cy="45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433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ВИРАЗНЕ ЧИТАННЯ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Записуйтеся на курс «Виразне читання», щоб переконатися         у великій спроможності слова!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28</cp:revision>
  <dcterms:created xsi:type="dcterms:W3CDTF">2018-09-04T12:10:47Z</dcterms:created>
  <dcterms:modified xsi:type="dcterms:W3CDTF">2020-06-05T04:02:27Z</dcterms:modified>
</cp:coreProperties>
</file>